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5424" r:id="rId3"/>
    <p:sldMasterId id="2147485455" r:id="rId4"/>
  </p:sldMasterIdLst>
  <p:notesMasterIdLst>
    <p:notesMasterId r:id="rId17"/>
  </p:notesMasterIdLst>
  <p:handoutMasterIdLst>
    <p:handoutMasterId r:id="rId18"/>
  </p:handoutMasterIdLst>
  <p:sldIdLst>
    <p:sldId id="505" r:id="rId5"/>
    <p:sldId id="257" r:id="rId6"/>
    <p:sldId id="499" r:id="rId7"/>
    <p:sldId id="498" r:id="rId8"/>
    <p:sldId id="258" r:id="rId9"/>
    <p:sldId id="549" r:id="rId10"/>
    <p:sldId id="551" r:id="rId11"/>
    <p:sldId id="548" r:id="rId12"/>
    <p:sldId id="547" r:id="rId13"/>
    <p:sldId id="368" r:id="rId14"/>
    <p:sldId id="500" r:id="rId15"/>
    <p:sldId id="345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A7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BCB19-5029-4D82-85AA-A4B49CF6D995}" v="38" dt="2020-02-20T15:35:22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/>
    <p:restoredTop sz="94737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41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3097B-0E88-40A1-A7D4-02E5B3AF8E7E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67B4CC-17ED-4B4C-95C0-7088BE6E3563}">
      <dgm:prSet/>
      <dgm:spPr/>
      <dgm:t>
        <a:bodyPr/>
        <a:lstStyle/>
        <a:p>
          <a:r>
            <a:rPr lang="en-US" b="1" dirty="0"/>
            <a:t>Please check into the meeting at the entrance if you haven’t already</a:t>
          </a:r>
          <a:endParaRPr lang="en-US" dirty="0"/>
        </a:p>
      </dgm:t>
    </dgm:pt>
    <dgm:pt modelId="{9EF817A1-D6C0-40B8-8C18-5B52B6369CA7}" type="parTrans" cxnId="{E0AFE16D-A106-466C-B9E5-93A8979FC392}">
      <dgm:prSet/>
      <dgm:spPr/>
      <dgm:t>
        <a:bodyPr/>
        <a:lstStyle/>
        <a:p>
          <a:endParaRPr lang="en-US"/>
        </a:p>
      </dgm:t>
    </dgm:pt>
    <dgm:pt modelId="{0F2DDEBF-6025-4E77-97A6-D6CF7ED6A100}" type="sibTrans" cxnId="{E0AFE16D-A106-466C-B9E5-93A8979FC392}">
      <dgm:prSet/>
      <dgm:spPr/>
      <dgm:t>
        <a:bodyPr/>
        <a:lstStyle/>
        <a:p>
          <a:endParaRPr lang="en-US"/>
        </a:p>
      </dgm:t>
    </dgm:pt>
    <dgm:pt modelId="{84B5816C-28CD-436E-81E4-3CC4A082F260}">
      <dgm:prSet/>
      <dgm:spPr/>
      <dgm:t>
        <a:bodyPr/>
        <a:lstStyle/>
        <a:p>
          <a:r>
            <a:rPr lang="en-US" b="1"/>
            <a:t>Has your company paid 2024 dues?</a:t>
          </a:r>
          <a:endParaRPr lang="en-US"/>
        </a:p>
      </dgm:t>
    </dgm:pt>
    <dgm:pt modelId="{36BA79EA-8485-4668-989D-6D2BEFCDE7A9}" type="parTrans" cxnId="{08527B3E-36CE-4C4C-91AA-F68C5361BD14}">
      <dgm:prSet/>
      <dgm:spPr/>
      <dgm:t>
        <a:bodyPr/>
        <a:lstStyle/>
        <a:p>
          <a:endParaRPr lang="en-US"/>
        </a:p>
      </dgm:t>
    </dgm:pt>
    <dgm:pt modelId="{52CF1B75-DC33-4895-812A-98A39DD7E9B1}" type="sibTrans" cxnId="{08527B3E-36CE-4C4C-91AA-F68C5361BD14}">
      <dgm:prSet/>
      <dgm:spPr/>
      <dgm:t>
        <a:bodyPr/>
        <a:lstStyle/>
        <a:p>
          <a:endParaRPr lang="en-US"/>
        </a:p>
      </dgm:t>
    </dgm:pt>
    <dgm:pt modelId="{E307B5B5-ED86-486C-90B5-6128AB23B83A}">
      <dgm:prSet/>
      <dgm:spPr/>
      <dgm:t>
        <a:bodyPr/>
        <a:lstStyle/>
        <a:p>
          <a:r>
            <a:rPr lang="en-US" dirty="0"/>
            <a:t>If you’re not sure, please be sure to check with an Officer at the entrance</a:t>
          </a:r>
        </a:p>
      </dgm:t>
    </dgm:pt>
    <dgm:pt modelId="{5F67285D-0FD0-4DE4-8727-099EBC402552}" type="parTrans" cxnId="{97720F84-69D2-4401-8B27-CF6DE3A645EC}">
      <dgm:prSet/>
      <dgm:spPr/>
      <dgm:t>
        <a:bodyPr/>
        <a:lstStyle/>
        <a:p>
          <a:endParaRPr lang="en-US"/>
        </a:p>
      </dgm:t>
    </dgm:pt>
    <dgm:pt modelId="{CF177478-B7C7-420C-A21F-FE7FCC45450C}" type="sibTrans" cxnId="{97720F84-69D2-4401-8B27-CF6DE3A645EC}">
      <dgm:prSet/>
      <dgm:spPr/>
      <dgm:t>
        <a:bodyPr/>
        <a:lstStyle/>
        <a:p>
          <a:endParaRPr lang="en-US"/>
        </a:p>
      </dgm:t>
    </dgm:pt>
    <dgm:pt modelId="{0F4C76AF-7666-49A1-B562-B9D4B5D3CAAE}">
      <dgm:prSet/>
      <dgm:spPr/>
      <dgm:t>
        <a:bodyPr/>
        <a:lstStyle/>
        <a:p>
          <a:r>
            <a:rPr lang="en-US" i="0" dirty="0"/>
            <a:t>Paid member companies are also available on our website for your easy reference</a:t>
          </a:r>
        </a:p>
      </dgm:t>
    </dgm:pt>
    <dgm:pt modelId="{26E83B98-6E4F-4C59-8F86-15C82A6BEB0C}" type="parTrans" cxnId="{9A4AD81A-DE57-4AEF-9746-02C0651EBCDB}">
      <dgm:prSet/>
      <dgm:spPr/>
      <dgm:t>
        <a:bodyPr/>
        <a:lstStyle/>
        <a:p>
          <a:endParaRPr lang="en-US"/>
        </a:p>
      </dgm:t>
    </dgm:pt>
    <dgm:pt modelId="{68F45938-B539-4F6B-83C2-3A3BCAB4E1FC}" type="sibTrans" cxnId="{9A4AD81A-DE57-4AEF-9746-02C0651EBCDB}">
      <dgm:prSet/>
      <dgm:spPr/>
      <dgm:t>
        <a:bodyPr/>
        <a:lstStyle/>
        <a:p>
          <a:endParaRPr lang="en-US"/>
        </a:p>
      </dgm:t>
    </dgm:pt>
    <dgm:pt modelId="{044A1AE8-BE71-4168-AB3A-632479EE6756}" type="pres">
      <dgm:prSet presAssocID="{36B3097B-0E88-40A1-A7D4-02E5B3AF8E7E}" presName="Name0" presStyleCnt="0">
        <dgm:presLayoutVars>
          <dgm:dir/>
          <dgm:animLvl val="lvl"/>
          <dgm:resizeHandles val="exact"/>
        </dgm:presLayoutVars>
      </dgm:prSet>
      <dgm:spPr/>
    </dgm:pt>
    <dgm:pt modelId="{967363B0-AA8C-4FA9-A86A-B20D9557CB41}" type="pres">
      <dgm:prSet presAssocID="{84B5816C-28CD-436E-81E4-3CC4A082F260}" presName="boxAndChildren" presStyleCnt="0"/>
      <dgm:spPr/>
    </dgm:pt>
    <dgm:pt modelId="{C7D56EAB-9098-4FCA-9FB7-EC09FF04B328}" type="pres">
      <dgm:prSet presAssocID="{84B5816C-28CD-436E-81E4-3CC4A082F260}" presName="parentTextBox" presStyleLbl="node1" presStyleIdx="0" presStyleCnt="2"/>
      <dgm:spPr/>
    </dgm:pt>
    <dgm:pt modelId="{07C105A5-D497-469D-801C-FFC7805B1F70}" type="pres">
      <dgm:prSet presAssocID="{84B5816C-28CD-436E-81E4-3CC4A082F260}" presName="entireBox" presStyleLbl="node1" presStyleIdx="0" presStyleCnt="2"/>
      <dgm:spPr/>
    </dgm:pt>
    <dgm:pt modelId="{DB4E7052-67E3-48FC-8909-524A7205F258}" type="pres">
      <dgm:prSet presAssocID="{84B5816C-28CD-436E-81E4-3CC4A082F260}" presName="descendantBox" presStyleCnt="0"/>
      <dgm:spPr/>
    </dgm:pt>
    <dgm:pt modelId="{96CD9553-6989-46A3-8E80-1F3ABB505FB4}" type="pres">
      <dgm:prSet presAssocID="{E307B5B5-ED86-486C-90B5-6128AB23B83A}" presName="childTextBox" presStyleLbl="fgAccFollowNode1" presStyleIdx="0" presStyleCnt="2">
        <dgm:presLayoutVars>
          <dgm:bulletEnabled val="1"/>
        </dgm:presLayoutVars>
      </dgm:prSet>
      <dgm:spPr/>
    </dgm:pt>
    <dgm:pt modelId="{DC614A26-E4A0-46C6-8496-B9696BEFDBDB}" type="pres">
      <dgm:prSet presAssocID="{0F4C76AF-7666-49A1-B562-B9D4B5D3CAAE}" presName="childTextBox" presStyleLbl="fgAccFollowNode1" presStyleIdx="1" presStyleCnt="2">
        <dgm:presLayoutVars>
          <dgm:bulletEnabled val="1"/>
        </dgm:presLayoutVars>
      </dgm:prSet>
      <dgm:spPr/>
    </dgm:pt>
    <dgm:pt modelId="{747316C4-48C5-450D-8C35-6E1E2ACBF4E0}" type="pres">
      <dgm:prSet presAssocID="{0F2DDEBF-6025-4E77-97A6-D6CF7ED6A100}" presName="sp" presStyleCnt="0"/>
      <dgm:spPr/>
    </dgm:pt>
    <dgm:pt modelId="{AE9AD069-FC4C-4D76-95D4-07149CC3048E}" type="pres">
      <dgm:prSet presAssocID="{7867B4CC-17ED-4B4C-95C0-7088BE6E3563}" presName="arrowAndChildren" presStyleCnt="0"/>
      <dgm:spPr/>
    </dgm:pt>
    <dgm:pt modelId="{E6DEC67C-9319-42B0-A34E-B01C788A54F9}" type="pres">
      <dgm:prSet presAssocID="{7867B4CC-17ED-4B4C-95C0-7088BE6E3563}" presName="parentTextArrow" presStyleLbl="node1" presStyleIdx="1" presStyleCnt="2" custLinFactNeighborX="1482" custLinFactNeighborY="-1321"/>
      <dgm:spPr/>
    </dgm:pt>
  </dgm:ptLst>
  <dgm:cxnLst>
    <dgm:cxn modelId="{9A4AD81A-DE57-4AEF-9746-02C0651EBCDB}" srcId="{84B5816C-28CD-436E-81E4-3CC4A082F260}" destId="{0F4C76AF-7666-49A1-B562-B9D4B5D3CAAE}" srcOrd="1" destOrd="0" parTransId="{26E83B98-6E4F-4C59-8F86-15C82A6BEB0C}" sibTransId="{68F45938-B539-4F6B-83C2-3A3BCAB4E1FC}"/>
    <dgm:cxn modelId="{FD4DD83C-FC59-46B7-B8EE-296E5CDD1623}" type="presOf" srcId="{E307B5B5-ED86-486C-90B5-6128AB23B83A}" destId="{96CD9553-6989-46A3-8E80-1F3ABB505FB4}" srcOrd="0" destOrd="0" presId="urn:microsoft.com/office/officeart/2005/8/layout/process4"/>
    <dgm:cxn modelId="{08527B3E-36CE-4C4C-91AA-F68C5361BD14}" srcId="{36B3097B-0E88-40A1-A7D4-02E5B3AF8E7E}" destId="{84B5816C-28CD-436E-81E4-3CC4A082F260}" srcOrd="1" destOrd="0" parTransId="{36BA79EA-8485-4668-989D-6D2BEFCDE7A9}" sibTransId="{52CF1B75-DC33-4895-812A-98A39DD7E9B1}"/>
    <dgm:cxn modelId="{C8D4896A-C53A-4DEA-951A-28624BCF71D0}" type="presOf" srcId="{36B3097B-0E88-40A1-A7D4-02E5B3AF8E7E}" destId="{044A1AE8-BE71-4168-AB3A-632479EE6756}" srcOrd="0" destOrd="0" presId="urn:microsoft.com/office/officeart/2005/8/layout/process4"/>
    <dgm:cxn modelId="{E0AFE16D-A106-466C-B9E5-93A8979FC392}" srcId="{36B3097B-0E88-40A1-A7D4-02E5B3AF8E7E}" destId="{7867B4CC-17ED-4B4C-95C0-7088BE6E3563}" srcOrd="0" destOrd="0" parTransId="{9EF817A1-D6C0-40B8-8C18-5B52B6369CA7}" sibTransId="{0F2DDEBF-6025-4E77-97A6-D6CF7ED6A100}"/>
    <dgm:cxn modelId="{0EDFB877-D574-4795-AB15-BA53ED217940}" type="presOf" srcId="{0F4C76AF-7666-49A1-B562-B9D4B5D3CAAE}" destId="{DC614A26-E4A0-46C6-8496-B9696BEFDBDB}" srcOrd="0" destOrd="0" presId="urn:microsoft.com/office/officeart/2005/8/layout/process4"/>
    <dgm:cxn modelId="{7E5C397B-F986-443D-92DE-054EC255B29E}" type="presOf" srcId="{7867B4CC-17ED-4B4C-95C0-7088BE6E3563}" destId="{E6DEC67C-9319-42B0-A34E-B01C788A54F9}" srcOrd="0" destOrd="0" presId="urn:microsoft.com/office/officeart/2005/8/layout/process4"/>
    <dgm:cxn modelId="{97720F84-69D2-4401-8B27-CF6DE3A645EC}" srcId="{84B5816C-28CD-436E-81E4-3CC4A082F260}" destId="{E307B5B5-ED86-486C-90B5-6128AB23B83A}" srcOrd="0" destOrd="0" parTransId="{5F67285D-0FD0-4DE4-8727-099EBC402552}" sibTransId="{CF177478-B7C7-420C-A21F-FE7FCC45450C}"/>
    <dgm:cxn modelId="{BA529AD3-0001-4ED7-9C6B-196428553302}" type="presOf" srcId="{84B5816C-28CD-436E-81E4-3CC4A082F260}" destId="{C7D56EAB-9098-4FCA-9FB7-EC09FF04B328}" srcOrd="0" destOrd="0" presId="urn:microsoft.com/office/officeart/2005/8/layout/process4"/>
    <dgm:cxn modelId="{E3225DFB-14CF-4255-A1FA-86888B72CE5D}" type="presOf" srcId="{84B5816C-28CD-436E-81E4-3CC4A082F260}" destId="{07C105A5-D497-469D-801C-FFC7805B1F70}" srcOrd="1" destOrd="0" presId="urn:microsoft.com/office/officeart/2005/8/layout/process4"/>
    <dgm:cxn modelId="{6D0C8D1D-4147-481F-A821-BE1DEB3B4E58}" type="presParOf" srcId="{044A1AE8-BE71-4168-AB3A-632479EE6756}" destId="{967363B0-AA8C-4FA9-A86A-B20D9557CB41}" srcOrd="0" destOrd="0" presId="urn:microsoft.com/office/officeart/2005/8/layout/process4"/>
    <dgm:cxn modelId="{AC8426BE-849C-4DED-A49F-767C142A62DD}" type="presParOf" srcId="{967363B0-AA8C-4FA9-A86A-B20D9557CB41}" destId="{C7D56EAB-9098-4FCA-9FB7-EC09FF04B328}" srcOrd="0" destOrd="0" presId="urn:microsoft.com/office/officeart/2005/8/layout/process4"/>
    <dgm:cxn modelId="{995B7C53-F93A-4DF3-A4A2-E84DFED812A7}" type="presParOf" srcId="{967363B0-AA8C-4FA9-A86A-B20D9557CB41}" destId="{07C105A5-D497-469D-801C-FFC7805B1F70}" srcOrd="1" destOrd="0" presId="urn:microsoft.com/office/officeart/2005/8/layout/process4"/>
    <dgm:cxn modelId="{D9BD29A0-2890-4F02-9AF6-6AD9C7954FB5}" type="presParOf" srcId="{967363B0-AA8C-4FA9-A86A-B20D9557CB41}" destId="{DB4E7052-67E3-48FC-8909-524A7205F258}" srcOrd="2" destOrd="0" presId="urn:microsoft.com/office/officeart/2005/8/layout/process4"/>
    <dgm:cxn modelId="{183B07A8-012C-460D-A67F-BF2A79844FFA}" type="presParOf" srcId="{DB4E7052-67E3-48FC-8909-524A7205F258}" destId="{96CD9553-6989-46A3-8E80-1F3ABB505FB4}" srcOrd="0" destOrd="0" presId="urn:microsoft.com/office/officeart/2005/8/layout/process4"/>
    <dgm:cxn modelId="{08F832E4-E982-48AD-B8E5-F815C753A07C}" type="presParOf" srcId="{DB4E7052-67E3-48FC-8909-524A7205F258}" destId="{DC614A26-E4A0-46C6-8496-B9696BEFDBDB}" srcOrd="1" destOrd="0" presId="urn:microsoft.com/office/officeart/2005/8/layout/process4"/>
    <dgm:cxn modelId="{26B497D6-97B2-470F-A789-1C8D9EB64B3A}" type="presParOf" srcId="{044A1AE8-BE71-4168-AB3A-632479EE6756}" destId="{747316C4-48C5-450D-8C35-6E1E2ACBF4E0}" srcOrd="1" destOrd="0" presId="urn:microsoft.com/office/officeart/2005/8/layout/process4"/>
    <dgm:cxn modelId="{4AF366B9-32BD-4664-AE30-0EF2E125AF06}" type="presParOf" srcId="{044A1AE8-BE71-4168-AB3A-632479EE6756}" destId="{AE9AD069-FC4C-4D76-95D4-07149CC3048E}" srcOrd="2" destOrd="0" presId="urn:microsoft.com/office/officeart/2005/8/layout/process4"/>
    <dgm:cxn modelId="{0992F460-141E-4662-BE59-54876CF2A919}" type="presParOf" srcId="{AE9AD069-FC4C-4D76-95D4-07149CC3048E}" destId="{E6DEC67C-9319-42B0-A34E-B01C788A54F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105A5-D497-469D-801C-FFC7805B1F70}">
      <dsp:nvSpPr>
        <dsp:cNvPr id="0" name=""/>
        <dsp:cNvSpPr/>
      </dsp:nvSpPr>
      <dsp:spPr>
        <a:xfrm>
          <a:off x="0" y="3532663"/>
          <a:ext cx="6096000" cy="23178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Has your company paid 2024 dues?</a:t>
          </a:r>
          <a:endParaRPr lang="en-US" sz="3000" kern="1200"/>
        </a:p>
      </dsp:txBody>
      <dsp:txXfrm>
        <a:off x="0" y="3532663"/>
        <a:ext cx="6096000" cy="1251617"/>
      </dsp:txXfrm>
    </dsp:sp>
    <dsp:sp modelId="{96CD9553-6989-46A3-8E80-1F3ABB505FB4}">
      <dsp:nvSpPr>
        <dsp:cNvPr id="0" name=""/>
        <dsp:cNvSpPr/>
      </dsp:nvSpPr>
      <dsp:spPr>
        <a:xfrm>
          <a:off x="0" y="4737924"/>
          <a:ext cx="3047999" cy="1066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If you’re not sure, please be sure to check with an Officer at the entrance</a:t>
          </a:r>
        </a:p>
      </dsp:txBody>
      <dsp:txXfrm>
        <a:off x="0" y="4737924"/>
        <a:ext cx="3047999" cy="1066192"/>
      </dsp:txXfrm>
    </dsp:sp>
    <dsp:sp modelId="{DC614A26-E4A0-46C6-8496-B9696BEFDBDB}">
      <dsp:nvSpPr>
        <dsp:cNvPr id="0" name=""/>
        <dsp:cNvSpPr/>
      </dsp:nvSpPr>
      <dsp:spPr>
        <a:xfrm>
          <a:off x="3048000" y="4737924"/>
          <a:ext cx="3047999" cy="1066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/>
            <a:t>Paid member companies are also available on our website for your easy reference</a:t>
          </a:r>
        </a:p>
      </dsp:txBody>
      <dsp:txXfrm>
        <a:off x="3048000" y="4737924"/>
        <a:ext cx="3047999" cy="1066192"/>
      </dsp:txXfrm>
    </dsp:sp>
    <dsp:sp modelId="{E6DEC67C-9319-42B0-A34E-B01C788A54F9}">
      <dsp:nvSpPr>
        <dsp:cNvPr id="0" name=""/>
        <dsp:cNvSpPr/>
      </dsp:nvSpPr>
      <dsp:spPr>
        <a:xfrm rot="10800000">
          <a:off x="0" y="0"/>
          <a:ext cx="6096000" cy="3564791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Please check into the meeting at the entrance if you haven’t already</a:t>
          </a:r>
          <a:endParaRPr lang="en-US" sz="3000" kern="1200" dirty="0"/>
        </a:p>
      </dsp:txBody>
      <dsp:txXfrm rot="10800000">
        <a:off x="0" y="0"/>
        <a:ext cx="6096000" cy="2316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361ADE-474D-9045-B4E6-04435C5A5D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57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751830-DE09-4042-8FAD-9F484EAE0E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04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51830-DE09-4042-8FAD-9F484EAE0E8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07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644009-378E-6A40-B01D-DFBF4097A80F}" type="slidenum">
              <a:rPr lang="en-US"/>
              <a:pPr/>
              <a:t>2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1B91C84-864B-4049-8D5B-A05392D36027}" type="slidenum">
              <a:rPr lang="en-US"/>
              <a:pPr/>
              <a:t>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43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8A8DAF6-B763-B943-9B16-66510F679E93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6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5F57B82-8504-174A-94F7-7DBE5075E62F}" type="slidenum">
              <a:rPr lang="en-US"/>
              <a:pPr/>
              <a:t>5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7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D86DA0-5621-5D4A-BEDB-EDA09BA5373A}" type="slidenum">
              <a:rPr lang="en-US"/>
              <a:pPr/>
              <a:t>10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7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2A034A-5036-DB4F-A6D8-9982E20263A2}" type="slidenum">
              <a:rPr lang="en-US"/>
              <a:pPr/>
              <a:t>11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6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33400" y="1905000"/>
            <a:ext cx="8610600" cy="3886200"/>
            <a:chOff x="336" y="1200"/>
            <a:chExt cx="5424" cy="2448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5280" cy="2448"/>
            </a:xfrm>
            <a:prstGeom prst="roundRect">
              <a:avLst>
                <a:gd name="adj" fmla="val 16667"/>
              </a:avLst>
            </a:prstGeom>
            <a:solidFill>
              <a:srgbClr val="1A75CF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>
                <a:ea typeface="+mn-ea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136" y="1200"/>
              <a:ext cx="624" cy="2448"/>
            </a:xfrm>
            <a:prstGeom prst="rect">
              <a:avLst/>
            </a:prstGeom>
            <a:solidFill>
              <a:srgbClr val="1A75CF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>
                <a:ea typeface="+mn-ea"/>
              </a:endParaRPr>
            </a:p>
          </p:txBody>
        </p:sp>
      </p:grpSp>
      <p:pic>
        <p:nvPicPr>
          <p:cNvPr id="7" name="Picture 10" descr="nwaRLUG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989263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80010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8001000" cy="19050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5105400" y="6480175"/>
            <a:ext cx="1066800" cy="301625"/>
          </a:xfrm>
        </p:spPr>
        <p:txBody>
          <a:bodyPr>
            <a:normAutofit/>
          </a:bodyPr>
          <a:lstStyle>
            <a:lvl1pPr algn="l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02/20/2020</a:t>
            </a: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" y="6480175"/>
            <a:ext cx="3962400" cy="301625"/>
          </a:xfrm>
        </p:spPr>
        <p:txBody>
          <a:bodyPr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5800" y="6480175"/>
            <a:ext cx="685800" cy="301625"/>
          </a:xfrm>
        </p:spPr>
        <p:txBody>
          <a:bodyPr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97E2DD4-A7BC-AC47-B9CB-2701061FBD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4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B0FEED-B86F-6044-B56D-355B75AED0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6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219036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AE0BF8-575F-6D4D-90F9-9260513C24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6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142249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D7180B-5804-EC48-8233-0394DA7D94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7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37150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96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556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815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438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283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993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9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>
            <a:normAutofit/>
          </a:bodyPr>
          <a:lstStyle>
            <a:lvl1pPr algn="ctr">
              <a:defRPr sz="1000"/>
            </a:lvl1pPr>
          </a:lstStyle>
          <a:p>
            <a:fld id="{82118B81-8983-1947-8D18-A53FBDFB29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>
            <a:normAutofit/>
          </a:bodyPr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US"/>
              <a:t>02/20/2020</a:t>
            </a:r>
            <a:endParaRPr lang="en-US" dirty="0"/>
          </a:p>
        </p:txBody>
      </p:sp>
      <p:sp>
        <p:nvSpPr>
          <p:cNvPr id="6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>
            <a:normAutofit/>
          </a:bodyPr>
          <a:lstStyle>
            <a:lvl1pPr algn="l">
              <a:defRPr sz="1000"/>
            </a:lvl1pPr>
          </a:lstStyle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9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312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49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176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222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556375" y="1600200"/>
            <a:ext cx="2587625" cy="411321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7013" y="1600200"/>
            <a:ext cx="7069137" cy="4113213"/>
          </a:xfrm>
          <a:prstGeom prst="roundRect">
            <a:avLst>
              <a:gd name="adj" fmla="val 7606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pic>
        <p:nvPicPr>
          <p:cNvPr id="6" name="Picture 9" descr="wmt_h_tag_sm_c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0500" y="641350"/>
            <a:ext cx="2347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8838" y="1600200"/>
            <a:ext cx="3205162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676275" y="3038475"/>
            <a:ext cx="5218113" cy="4572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676275" y="3597275"/>
            <a:ext cx="5214938" cy="1752600"/>
          </a:xfrm>
        </p:spPr>
        <p:txBody>
          <a:bodyPr/>
          <a:lstStyle>
            <a:lvl1pPr marL="0" indent="0">
              <a:buFont typeface="Times" pitchFamily="18" charset="0"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690563" y="6248400"/>
            <a:ext cx="5203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73838" y="6248400"/>
            <a:ext cx="21717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374C38C4-FC72-0C47-A8B8-53DF7616A0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227013" y="2346325"/>
            <a:ext cx="6832600" cy="1828800"/>
          </a:xfrm>
          <a:prstGeom prst="roundRect">
            <a:avLst>
              <a:gd name="adj" fmla="val 16657"/>
            </a:avLst>
          </a:prstGeom>
          <a:solidFill>
            <a:srgbClr val="2B7FC3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pic>
        <p:nvPicPr>
          <p:cNvPr id="5" name="Picture 3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4000" y="2346325"/>
            <a:ext cx="25527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676275" y="3038475"/>
            <a:ext cx="5218113" cy="52386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676275" y="3597275"/>
            <a:ext cx="5214938" cy="577850"/>
          </a:xfrm>
        </p:spPr>
        <p:txBody>
          <a:bodyPr/>
          <a:lstStyle>
            <a:lvl1pPr marL="0" indent="0">
              <a:buFont typeface="Times" pitchFamily="18" charset="0"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690563" y="6248400"/>
            <a:ext cx="5203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73838" y="6248400"/>
            <a:ext cx="21717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A17E9C8D-35E7-8245-AC22-035406F85C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2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592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876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375"/>
            <a:ext cx="4038600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375"/>
            <a:ext cx="4038600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9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251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fld id="{B19CDDFC-857B-A943-A186-AC6CAD6BD9E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>
            <a:normAutofit/>
          </a:bodyPr>
          <a:lstStyle>
            <a:lvl1pPr>
              <a:defRPr smtClean="0"/>
            </a:lvl1pPr>
          </a:lstStyle>
          <a:p>
            <a:pPr>
              <a:defRPr/>
            </a:pPr>
            <a:r>
              <a:rPr lang="en-US" sz="1000"/>
              <a:t>02/20/2020</a:t>
            </a:r>
            <a:endParaRPr lang="en-US" sz="1000" dirty="0"/>
          </a:p>
        </p:txBody>
      </p:sp>
      <p:sp>
        <p:nvSpPr>
          <p:cNvPr id="6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1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18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9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217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648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2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9075"/>
            <a:ext cx="2057400" cy="6032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9075"/>
            <a:ext cx="6019800" cy="6032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224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95375"/>
            <a:ext cx="4038600" cy="515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375"/>
            <a:ext cx="4038600" cy="515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21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95375"/>
            <a:ext cx="8229600" cy="51562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81543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06413"/>
            <a:ext cx="83454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000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06413"/>
            <a:ext cx="83454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879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3FDF13-4438-CA42-A0F3-2CB63C473B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7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341808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95375"/>
            <a:ext cx="8229600" cy="515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909638" y="6456363"/>
            <a:ext cx="5711825" cy="2143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rgbClr val="003896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274293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556375" y="1600200"/>
            <a:ext cx="2587625" cy="411321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7013" y="1600200"/>
            <a:ext cx="7069137" cy="4113213"/>
          </a:xfrm>
          <a:prstGeom prst="roundRect">
            <a:avLst>
              <a:gd name="adj" fmla="val 7606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pic>
        <p:nvPicPr>
          <p:cNvPr id="6" name="Picture 9" descr="wmt_h_tag_sm_c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0500" y="641350"/>
            <a:ext cx="2347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8838" y="1600200"/>
            <a:ext cx="3205162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676275" y="3038475"/>
            <a:ext cx="5218113" cy="4572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676275" y="3597275"/>
            <a:ext cx="5214938" cy="1752600"/>
          </a:xfrm>
        </p:spPr>
        <p:txBody>
          <a:bodyPr/>
          <a:lstStyle>
            <a:lvl1pPr marL="0" indent="0">
              <a:buFont typeface="Times" pitchFamily="18" charset="0"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690563" y="6248400"/>
            <a:ext cx="5203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73838" y="6248400"/>
            <a:ext cx="21717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94C8B255-148E-4F40-A245-FE5A3C02E4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6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227013" y="2346325"/>
            <a:ext cx="6832600" cy="1828800"/>
          </a:xfrm>
          <a:prstGeom prst="roundRect">
            <a:avLst>
              <a:gd name="adj" fmla="val 16657"/>
            </a:avLst>
          </a:prstGeom>
          <a:solidFill>
            <a:srgbClr val="2B7FC3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400" b="1">
              <a:solidFill>
                <a:srgbClr val="003896"/>
              </a:solidFill>
              <a:ea typeface="+mn-ea"/>
            </a:endParaRPr>
          </a:p>
        </p:txBody>
      </p:sp>
      <p:pic>
        <p:nvPicPr>
          <p:cNvPr id="5" name="Picture 3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4000" y="2346325"/>
            <a:ext cx="25527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676275" y="3038475"/>
            <a:ext cx="5218113" cy="52386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676275" y="3597275"/>
            <a:ext cx="5214938" cy="577850"/>
          </a:xfrm>
        </p:spPr>
        <p:txBody>
          <a:bodyPr/>
          <a:lstStyle>
            <a:lvl1pPr marL="0" indent="0">
              <a:buFont typeface="Times" pitchFamily="18" charset="0"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690563" y="6248400"/>
            <a:ext cx="5203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73838" y="6248400"/>
            <a:ext cx="21717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88A73353-7955-AE49-A719-7CD424D97C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272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69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375"/>
            <a:ext cx="4038600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375"/>
            <a:ext cx="4038600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487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953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109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12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56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F799DA-DC59-5343-B1F6-C75DED7235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9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45294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80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57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9075"/>
            <a:ext cx="2057400" cy="6032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9075"/>
            <a:ext cx="6019800" cy="6032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70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95375"/>
            <a:ext cx="4038600" cy="515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375"/>
            <a:ext cx="4038600" cy="515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189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95375"/>
            <a:ext cx="8229600" cy="51562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7833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06413"/>
            <a:ext cx="83454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794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06413"/>
            <a:ext cx="83454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746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366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95375"/>
            <a:ext cx="8229600" cy="515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909638" y="6456363"/>
            <a:ext cx="5711825" cy="2143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rgbClr val="003896"/>
                </a:solidFill>
                <a:latin typeface="Arial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76727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95701C-BC71-5346-9BCB-8543348745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5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276200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A158F9-3F81-EE40-81DC-485BA40180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4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386358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19E690-0A18-BC40-88AB-6F9E66124A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7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310504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F5CF8-DD12-D545-B480-C1B328C155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02/20/2020</a:t>
            </a:r>
          </a:p>
        </p:txBody>
      </p:sp>
      <p:sp>
        <p:nvSpPr>
          <p:cNvPr id="7" name="Footer Placeholder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nwaRLUG Chapter Meeting</a:t>
            </a:r>
          </a:p>
        </p:txBody>
      </p:sp>
    </p:spTree>
    <p:extLst>
      <p:ext uri="{BB962C8B-B14F-4D97-AF65-F5344CB8AC3E}">
        <p14:creationId xmlns:p14="http://schemas.microsoft.com/office/powerpoint/2010/main" val="287598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8077200" y="6400800"/>
            <a:ext cx="8382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endParaRPr lang="en-US" altLang="en-US">
              <a:ea typeface="+mn-ea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52400" y="6400800"/>
            <a:ext cx="60198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0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fld id="{15983E87-AA65-5E46-8888-2A554EECFC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9" descr="NWA_RLUG_Logo_or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5563" y="6424613"/>
            <a:ext cx="14430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e Placeholder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05400" y="6400800"/>
            <a:ext cx="1066800" cy="301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z="1000"/>
              <a:t>02/20/2020</a:t>
            </a:r>
            <a:endParaRPr lang="en-US" sz="1000" dirty="0"/>
          </a:p>
        </p:txBody>
      </p:sp>
      <p:sp>
        <p:nvSpPr>
          <p:cNvPr id="15" name="Footer Placeholder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4594463" cy="30777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77" r:id="rId1"/>
    <p:sldLayoutId id="2147488178" r:id="rId2"/>
    <p:sldLayoutId id="2147488179" r:id="rId3"/>
    <p:sldLayoutId id="2147488180" r:id="rId4"/>
    <p:sldLayoutId id="2147488181" r:id="rId5"/>
    <p:sldLayoutId id="2147488182" r:id="rId6"/>
    <p:sldLayoutId id="2147488183" r:id="rId7"/>
    <p:sldLayoutId id="2147488184" r:id="rId8"/>
    <p:sldLayoutId id="2147488185" r:id="rId9"/>
    <p:sldLayoutId id="2147488186" r:id="rId10"/>
    <p:sldLayoutId id="2147488187" r:id="rId11"/>
    <p:sldLayoutId id="2147488188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8189" r:id="rId1"/>
    <p:sldLayoutId id="2147488190" r:id="rId2"/>
    <p:sldLayoutId id="2147488191" r:id="rId3"/>
    <p:sldLayoutId id="2147488192" r:id="rId4"/>
    <p:sldLayoutId id="2147488193" r:id="rId5"/>
    <p:sldLayoutId id="2147488194" r:id="rId6"/>
    <p:sldLayoutId id="2147488195" r:id="rId7"/>
    <p:sldLayoutId id="2147488196" r:id="rId8"/>
    <p:sldLayoutId id="2147488197" r:id="rId9"/>
    <p:sldLayoutId id="2147488198" r:id="rId10"/>
    <p:sldLayoutId id="214748819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0375" y="6407150"/>
            <a:ext cx="6742113" cy="320675"/>
          </a:xfrm>
          <a:prstGeom prst="roundRect">
            <a:avLst>
              <a:gd name="adj" fmla="val 16657"/>
            </a:avLst>
          </a:prstGeom>
          <a:solidFill>
            <a:schemeClr val="accent1"/>
          </a:solidFill>
          <a:ln>
            <a:noFill/>
          </a:ln>
        </p:spPr>
        <p:txBody>
          <a:bodyPr wrap="none" lIns="54864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b="1">
                <a:solidFill>
                  <a:srgbClr val="FFFFFF"/>
                </a:solidFill>
                <a:ea typeface="+mn-ea"/>
              </a:rPr>
              <a:t>Walmart US Confidential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9075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95375"/>
            <a:ext cx="8229600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053" name="Picture 9" descr="wmt_h_tag_sm_c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3000" y="6330950"/>
            <a:ext cx="142716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10"/>
          <p:cNvSpPr>
            <a:spLocks noGrp="1" noChangeArrowheads="1"/>
          </p:cNvSpPr>
          <p:nvPr/>
        </p:nvSpPr>
        <p:spPr bwMode="gray">
          <a:xfrm>
            <a:off x="487363" y="6453188"/>
            <a:ext cx="3286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/>
          <a:p>
            <a:pPr algn="ctr" eaLnBrk="0" hangingPunct="0"/>
            <a:fld id="{F7FF1557-F2DA-6449-AA71-30ECABE5867A}" type="slidenum">
              <a:rPr lang="en-US" sz="1000" b="1">
                <a:solidFill>
                  <a:srgbClr val="FFFFFF"/>
                </a:solidFill>
              </a:rPr>
              <a:pPr algn="ctr" eaLnBrk="0" hangingPunct="0"/>
              <a:t>‹#›</a:t>
            </a:fld>
            <a:endParaRPr lang="en-US" sz="1000" b="1">
              <a:solidFill>
                <a:srgbClr val="003896"/>
              </a:solidFill>
            </a:endParaRPr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812800" y="6429375"/>
            <a:ext cx="0" cy="2667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419100" y="209550"/>
            <a:ext cx="8294688" cy="0"/>
          </a:xfrm>
          <a:prstGeom prst="line">
            <a:avLst/>
          </a:prstGeom>
          <a:noFill/>
          <a:ln w="34925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00" r:id="rId1"/>
    <p:sldLayoutId id="2147488201" r:id="rId2"/>
    <p:sldLayoutId id="2147488202" r:id="rId3"/>
    <p:sldLayoutId id="2147488203" r:id="rId4"/>
    <p:sldLayoutId id="2147488204" r:id="rId5"/>
    <p:sldLayoutId id="2147488205" r:id="rId6"/>
    <p:sldLayoutId id="2147488206" r:id="rId7"/>
    <p:sldLayoutId id="2147488207" r:id="rId8"/>
    <p:sldLayoutId id="2147488208" r:id="rId9"/>
    <p:sldLayoutId id="2147488209" r:id="rId10"/>
    <p:sldLayoutId id="2147488210" r:id="rId11"/>
    <p:sldLayoutId id="2147488211" r:id="rId12"/>
    <p:sldLayoutId id="2147488212" r:id="rId13"/>
    <p:sldLayoutId id="2147488213" r:id="rId14"/>
    <p:sldLayoutId id="2147488214" r:id="rId15"/>
    <p:sldLayoutId id="2147488215" r:id="rId16"/>
    <p:sldLayoutId id="214748821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9pPr>
    </p:titleStyle>
    <p:bodyStyle>
      <a:lvl1pPr marL="287338" indent="-2873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SzPct val="120000"/>
        <a:buFont typeface="Times" charset="0"/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7063" indent="-225425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911225" indent="-169863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262063" indent="-2365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600200" indent="-2238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0574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6pPr>
      <a:lvl7pPr marL="25146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7pPr>
      <a:lvl8pPr marL="29718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8pPr>
      <a:lvl9pPr marL="34290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460375" y="6407150"/>
            <a:ext cx="6742113" cy="320675"/>
          </a:xfrm>
          <a:prstGeom prst="roundRect">
            <a:avLst>
              <a:gd name="adj" fmla="val 16657"/>
            </a:avLst>
          </a:prstGeom>
          <a:solidFill>
            <a:schemeClr val="accent1"/>
          </a:solidFill>
          <a:ln>
            <a:noFill/>
          </a:ln>
        </p:spPr>
        <p:txBody>
          <a:bodyPr wrap="none" lIns="54864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b="1">
                <a:solidFill>
                  <a:srgbClr val="FFFFFF"/>
                </a:solidFill>
                <a:ea typeface="+mn-ea"/>
              </a:rPr>
              <a:t>Walmart US Confidential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9075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95375"/>
            <a:ext cx="8229600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7" name="Picture 9" descr="wmt_h_tag_sm_c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3000" y="6330950"/>
            <a:ext cx="142716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0"/>
          <p:cNvSpPr>
            <a:spLocks noGrp="1" noChangeArrowheads="1"/>
          </p:cNvSpPr>
          <p:nvPr/>
        </p:nvSpPr>
        <p:spPr bwMode="gray">
          <a:xfrm>
            <a:off x="487363" y="6453188"/>
            <a:ext cx="3286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/>
          <a:p>
            <a:pPr algn="ctr" eaLnBrk="0" hangingPunct="0"/>
            <a:fld id="{D4F205D3-1441-6149-A57B-511D32B2F967}" type="slidenum">
              <a:rPr lang="en-US" sz="1000" b="1">
                <a:solidFill>
                  <a:srgbClr val="FFFFFF"/>
                </a:solidFill>
              </a:rPr>
              <a:pPr algn="ctr" eaLnBrk="0" hangingPunct="0"/>
              <a:t>‹#›</a:t>
            </a:fld>
            <a:endParaRPr lang="en-US" sz="1000" b="1">
              <a:solidFill>
                <a:srgbClr val="003896"/>
              </a:solidFill>
            </a:endParaRPr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812800" y="6429375"/>
            <a:ext cx="0" cy="2667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12"/>
          <p:cNvSpPr>
            <a:spLocks noChangeShapeType="1"/>
          </p:cNvSpPr>
          <p:nvPr/>
        </p:nvSpPr>
        <p:spPr bwMode="auto">
          <a:xfrm>
            <a:off x="419100" y="209550"/>
            <a:ext cx="8294688" cy="0"/>
          </a:xfrm>
          <a:prstGeom prst="line">
            <a:avLst/>
          </a:prstGeom>
          <a:noFill/>
          <a:ln w="34925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17" r:id="rId1"/>
    <p:sldLayoutId id="2147488218" r:id="rId2"/>
    <p:sldLayoutId id="2147488219" r:id="rId3"/>
    <p:sldLayoutId id="2147488220" r:id="rId4"/>
    <p:sldLayoutId id="2147488221" r:id="rId5"/>
    <p:sldLayoutId id="2147488222" r:id="rId6"/>
    <p:sldLayoutId id="2147488223" r:id="rId7"/>
    <p:sldLayoutId id="2147488224" r:id="rId8"/>
    <p:sldLayoutId id="2147488225" r:id="rId9"/>
    <p:sldLayoutId id="2147488226" r:id="rId10"/>
    <p:sldLayoutId id="2147488227" r:id="rId11"/>
    <p:sldLayoutId id="2147488228" r:id="rId12"/>
    <p:sldLayoutId id="2147488229" r:id="rId13"/>
    <p:sldLayoutId id="2147488230" r:id="rId14"/>
    <p:sldLayoutId id="2147488231" r:id="rId15"/>
    <p:sldLayoutId id="2147488232" r:id="rId16"/>
    <p:sldLayoutId id="2147488233" r:id="rId17"/>
  </p:sldLayoutIdLst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Arial" charset="0"/>
        </a:defRPr>
      </a:lvl9pPr>
    </p:titleStyle>
    <p:bodyStyle>
      <a:lvl1pPr marL="287338" indent="-2873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SzPct val="120000"/>
        <a:buFont typeface="Times" charset="0"/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7063" indent="-225425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911225" indent="-169863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262063" indent="-2365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600200" indent="-223838" algn="l" rtl="0" eaLnBrk="0" fontAlgn="base" hangingPunct="0">
        <a:spcBef>
          <a:spcPct val="25000"/>
        </a:spcBef>
        <a:spcAft>
          <a:spcPct val="0"/>
        </a:spcAft>
        <a:buClr>
          <a:schemeClr val="folHlink"/>
        </a:buClr>
        <a:buFont typeface="Courier New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0574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6pPr>
      <a:lvl7pPr marL="25146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7pPr>
      <a:lvl8pPr marL="29718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8pPr>
      <a:lvl9pPr marL="3429000" indent="-22383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Font typeface="Courier New" pitchFamily="49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arlug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hyperlink" Target="http://www.nwarlug.org/SubGroups/Subgroup%20Schedules.xl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80175"/>
            <a:ext cx="4114800" cy="301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2DD4-A7BC-AC47-B9CB-2701061FBDB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6366" y="1489445"/>
            <a:ext cx="8001000" cy="4953000"/>
          </a:xfrm>
        </p:spPr>
        <p:txBody>
          <a:bodyPr/>
          <a:lstStyle/>
          <a:p>
            <a:r>
              <a:rPr lang="en-US" sz="2400" dirty="0"/>
              <a:t>Meeting Title</a:t>
            </a:r>
            <a:br>
              <a:rPr lang="en-US" sz="1800" dirty="0"/>
            </a:br>
            <a:r>
              <a:rPr lang="en-US" sz="1600" i="1" dirty="0"/>
              <a:t>Presenter Name, Title, Company</a:t>
            </a:r>
            <a:br>
              <a:rPr lang="en-US" sz="1400" i="1" dirty="0"/>
            </a:br>
            <a:br>
              <a:rPr lang="en-US" sz="1400" i="1" dirty="0"/>
            </a:br>
            <a:br>
              <a:rPr lang="en-US" sz="1800" i="1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284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Upcoming Events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ja-JP" b="1" dirty="0">
              <a:solidFill>
                <a:srgbClr val="666666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altLang="ja-JP" b="1" dirty="0">
              <a:solidFill>
                <a:srgbClr val="666666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altLang="ja-JP" b="1" dirty="0">
              <a:solidFill>
                <a:srgbClr val="666666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altLang="ja-JP" b="1" dirty="0">
              <a:solidFill>
                <a:srgbClr val="666666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altLang="ja-JP" b="1" dirty="0">
                <a:solidFill>
                  <a:srgbClr val="666666"/>
                </a:solidFill>
                <a:latin typeface="Arial" charset="0"/>
              </a:rPr>
              <a:t>Monthly Chapter Meetings</a:t>
            </a:r>
            <a:endParaRPr lang="en-US" altLang="ja-JP" sz="1400" dirty="0">
              <a:solidFill>
                <a:srgbClr val="1A75CF"/>
              </a:solidFill>
              <a:latin typeface="Arial" charset="0"/>
            </a:endParaRPr>
          </a:p>
          <a:p>
            <a:pPr lvl="1">
              <a:buClr>
                <a:srgbClr val="1A75CF"/>
              </a:buClr>
              <a:buFont typeface="Symbol" charset="0"/>
              <a:buChar char="·"/>
            </a:pPr>
            <a:r>
              <a:rPr lang="en-US" altLang="ja-JP" sz="1400" dirty="0">
                <a:solidFill>
                  <a:srgbClr val="1A75CF"/>
                </a:solidFill>
                <a:latin typeface="Arial" charset="0"/>
              </a:rPr>
              <a:t>Be sure to check our nwaRLUG.org website for: </a:t>
            </a:r>
          </a:p>
          <a:p>
            <a:pPr lvl="1">
              <a:buClr>
                <a:srgbClr val="1A75CF"/>
              </a:buClr>
              <a:buFont typeface="Symbol" charset="0"/>
              <a:buChar char="·"/>
            </a:pPr>
            <a:r>
              <a:rPr lang="en-US" sz="1400" u="sng" dirty="0">
                <a:latin typeface="Arial" charset="0"/>
                <a:hlinkClick r:id="rId3"/>
              </a:rPr>
              <a:t>upcoming Chapter Meeting dates &amp; agendas</a:t>
            </a:r>
            <a:r>
              <a:rPr lang="en-US" sz="1400" dirty="0">
                <a:latin typeface="Arial" charset="0"/>
              </a:rPr>
              <a:t>.</a:t>
            </a:r>
            <a:endParaRPr lang="en-US" altLang="ja-JP" sz="1400" dirty="0">
              <a:solidFill>
                <a:srgbClr val="1A75CF"/>
              </a:solidFill>
              <a:latin typeface="Arial" charset="0"/>
            </a:endParaRPr>
          </a:p>
          <a:p>
            <a:pPr lvl="1">
              <a:buClr>
                <a:srgbClr val="1A75CF"/>
              </a:buClr>
              <a:buFont typeface="Symbol" charset="0"/>
              <a:buChar char="·"/>
            </a:pPr>
            <a:endParaRPr lang="en-US" altLang="ja-JP" sz="1400" dirty="0">
              <a:solidFill>
                <a:srgbClr val="1A75CF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altLang="ja-JP" b="1" dirty="0" err="1">
                <a:solidFill>
                  <a:srgbClr val="666666"/>
                </a:solidFill>
                <a:latin typeface="Arial" charset="0"/>
              </a:rPr>
              <a:t>SubGroup</a:t>
            </a:r>
            <a:r>
              <a:rPr lang="en-US" altLang="ja-JP" b="1" dirty="0">
                <a:solidFill>
                  <a:srgbClr val="666666"/>
                </a:solidFill>
                <a:latin typeface="Arial" charset="0"/>
              </a:rPr>
              <a:t> Meetings</a:t>
            </a:r>
            <a:endParaRPr lang="ja-JP" altLang="en-US" sz="1400" dirty="0">
              <a:solidFill>
                <a:srgbClr val="1A75CF"/>
              </a:solidFill>
              <a:latin typeface="Arial" charset="0"/>
            </a:endParaRPr>
          </a:p>
          <a:p>
            <a:pPr lvl="1">
              <a:buClr>
                <a:srgbClr val="1A75CF"/>
              </a:buClr>
              <a:buFont typeface="Symbol" charset="0"/>
              <a:buChar char="·"/>
            </a:pPr>
            <a:r>
              <a:rPr lang="en-US" altLang="ja-JP" sz="1400" dirty="0">
                <a:solidFill>
                  <a:srgbClr val="1A75CF"/>
                </a:solidFill>
                <a:latin typeface="Arial" charset="0"/>
              </a:rPr>
              <a:t>Be sure to check our </a:t>
            </a:r>
            <a:r>
              <a:rPr lang="en-US" altLang="ja-JP" sz="1400" dirty="0" err="1">
                <a:solidFill>
                  <a:srgbClr val="1A75CF"/>
                </a:solidFill>
                <a:latin typeface="Arial" charset="0"/>
              </a:rPr>
              <a:t>SubGroup</a:t>
            </a:r>
            <a:r>
              <a:rPr lang="en-US" altLang="ja-JP" sz="1400" dirty="0">
                <a:solidFill>
                  <a:srgbClr val="1A75CF"/>
                </a:solidFill>
                <a:latin typeface="Arial" charset="0"/>
              </a:rPr>
              <a:t> Calendar on our website for dates and details</a:t>
            </a:r>
          </a:p>
          <a:p>
            <a:pPr lvl="1">
              <a:buClr>
                <a:srgbClr val="1A75CF"/>
              </a:buClr>
              <a:buFont typeface="Symbol" charset="0"/>
              <a:buChar char="·"/>
            </a:pPr>
            <a:r>
              <a:rPr lang="en-US" sz="1400" u="sng" dirty="0">
                <a:latin typeface="Arial" charset="0"/>
                <a:hlinkClick r:id="rId4"/>
              </a:rPr>
              <a:t>www.nwaRLUG.org/SubGroups/Subgroup Schedules.xls</a:t>
            </a:r>
            <a:endParaRPr lang="en-US" sz="1400" dirty="0">
              <a:latin typeface="Arial" charset="0"/>
            </a:endParaRPr>
          </a:p>
          <a:p>
            <a:pPr lvl="1">
              <a:buClr>
                <a:srgbClr val="1A75CF"/>
              </a:buClr>
            </a:pPr>
            <a:endParaRPr lang="en-US" altLang="ja-JP" sz="1400" dirty="0">
              <a:solidFill>
                <a:srgbClr val="1A75CF"/>
              </a:solidFill>
              <a:latin typeface="Arial" charset="0"/>
            </a:endParaRPr>
          </a:p>
          <a:p>
            <a:pPr lvl="1">
              <a:buClr>
                <a:srgbClr val="1A75CF"/>
              </a:buClr>
            </a:pPr>
            <a:endParaRPr lang="en-US" altLang="ja-JP" sz="1400" dirty="0">
              <a:solidFill>
                <a:srgbClr val="1A75CF"/>
              </a:solidFill>
              <a:latin typeface="Arial" charset="0"/>
            </a:endParaRPr>
          </a:p>
        </p:txBody>
      </p:sp>
      <p:sp>
        <p:nvSpPr>
          <p:cNvPr id="9" name="Footer Placeholder 8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114800" cy="301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pic>
        <p:nvPicPr>
          <p:cNvPr id="60421" name="Picture 3" descr="C:\Documents and Settings\CBigfeather\Application Data\Microsoft\Media Catalog\Downloaded Clips\cl3e\j0156753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1938" y="152400"/>
            <a:ext cx="3649662" cy="27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ABC7E4B-1AC9-7D4F-BF9F-17575E777427}" type="slidenum">
              <a:rPr lang="en-US">
                <a:solidFill>
                  <a:schemeClr val="bg1"/>
                </a:solidFill>
              </a:rPr>
              <a:pPr eaLnBrk="1" hangingPunct="1"/>
              <a:t>10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Box 10"/>
          <p:cNvSpPr txBox="1">
            <a:spLocks noChangeArrowheads="1"/>
          </p:cNvSpPr>
          <p:nvPr/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0" hangingPunct="0">
              <a:spcAft>
                <a:spcPts val="600"/>
              </a:spcAft>
              <a:buChar char="•"/>
            </a:pPr>
            <a:r>
              <a:rPr lang="en-US" sz="2800" b="1" dirty="0">
                <a:latin typeface="+mn-lt"/>
              </a:rPr>
              <a:t>Are you receiving our nwaRLUG email communications?</a:t>
            </a:r>
          </a:p>
          <a:p>
            <a:pPr marL="342900" indent="-342900" eaLnBrk="0" hangingPunct="0">
              <a:spcAft>
                <a:spcPts val="600"/>
              </a:spcAft>
              <a:buChar char="•"/>
            </a:pPr>
            <a:endParaRPr lang="en-US" sz="2800" b="1" dirty="0">
              <a:latin typeface="+mn-lt"/>
            </a:endParaRPr>
          </a:p>
          <a:p>
            <a:pPr marL="342900" indent="-342900" eaLnBrk="0" hangingPunct="0">
              <a:spcAft>
                <a:spcPts val="600"/>
              </a:spcAft>
              <a:buChar char="•"/>
            </a:pPr>
            <a:r>
              <a:rPr lang="en-US" sz="2800" b="1" dirty="0">
                <a:latin typeface="+mn-lt"/>
              </a:rPr>
              <a:t>Be sure to add us to your safe senders list within your email client</a:t>
            </a:r>
          </a:p>
        </p:txBody>
      </p:sp>
      <p:sp>
        <p:nvSpPr>
          <p:cNvPr id="6349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685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A4E03ADC-5C15-0A45-B0B1-14FF9E7D3787}" type="slidenum">
              <a:rPr lang="en-US" kern="1200" baseline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pPr eaLnBrk="1" hangingPunct="1">
                <a:spcAft>
                  <a:spcPts val="600"/>
                </a:spcAft>
              </a:pPr>
              <a:t>11</a:t>
            </a:fld>
            <a:endParaRPr lang="en-US" kern="1200" baseline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594463" cy="307777"/>
          </a:xfrm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 baseline="0">
                <a:latin typeface="Arial" charset="0"/>
                <a:ea typeface="+mn-ea"/>
                <a:cs typeface="+mn-cs"/>
              </a:rPr>
              <a:t>nwaRLUG Chapter Meeting</a:t>
            </a:r>
          </a:p>
        </p:txBody>
      </p:sp>
      <p:pic>
        <p:nvPicPr>
          <p:cNvPr id="4" name="Picture 3" descr="A magnifying glass over a blue background&#10;&#10;Description automatically generated">
            <a:extLst>
              <a:ext uri="{FF2B5EF4-FFF2-40B4-BE49-F238E27FC236}">
                <a16:creationId xmlns:a16="http://schemas.microsoft.com/office/drawing/2014/main" id="{736AD909-74F3-CC64-5418-2FF05E024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5" y="2057400"/>
            <a:ext cx="4596825" cy="24253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6"/>
          <p:cNvSpPr>
            <a:spLocks noGrp="1"/>
          </p:cNvSpPr>
          <p:nvPr>
            <p:ph type="title"/>
          </p:nvPr>
        </p:nvSpPr>
        <p:spPr>
          <a:xfrm>
            <a:off x="29852" y="0"/>
            <a:ext cx="9037948" cy="1143000"/>
          </a:xfrm>
        </p:spPr>
        <p:txBody>
          <a:bodyPr/>
          <a:lstStyle/>
          <a:p>
            <a:pPr algn="ctr"/>
            <a:r>
              <a:rPr lang="en-US" sz="4000" dirty="0">
                <a:latin typeface="Arial" charset="0"/>
              </a:rPr>
              <a:t>Text Your Questions – 479-366-3266</a:t>
            </a:r>
          </a:p>
        </p:txBody>
      </p:sp>
      <p:sp>
        <p:nvSpPr>
          <p:cNvPr id="66563" name="Content Placeholder 7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06563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If you are not comfortable asking your question in front of everyone during the meeting, please feel free to text your question to: 479-366-3266</a:t>
            </a:r>
          </a:p>
          <a:p>
            <a:r>
              <a:rPr lang="en-US" dirty="0">
                <a:latin typeface="Arial" charset="0"/>
              </a:rPr>
              <a:t>Any question sent via text will be asked on your behalf</a:t>
            </a: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4800" y="6400800"/>
            <a:ext cx="4114800" cy="301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pic>
        <p:nvPicPr>
          <p:cNvPr id="66565" name="Picture 2" descr="C:\Users\nwaRLUG\AppData\Local\Microsoft\Windows\Temporary Internet Files\Content.IE5\VISFJ52P\MP90044322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8213" y="1219200"/>
            <a:ext cx="4729162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A3A617-F6F3-D347-9E21-25A4A6B773C9}" type="slidenum">
              <a:rPr lang="en-US">
                <a:solidFill>
                  <a:schemeClr val="bg1"/>
                </a:solidFill>
              </a:rPr>
              <a:pPr eaLnBrk="1" hangingPunct="1"/>
              <a:t>12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685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FC35C244-DAC9-7C41-877F-776DE80FA2BD}" type="slidenum">
              <a:rPr lang="en-US">
                <a:solidFill>
                  <a:schemeClr val="bg1"/>
                </a:solidFill>
              </a:rPr>
              <a:pPr eaLnBrk="1" hangingPunct="1">
                <a:spcAft>
                  <a:spcPts val="600"/>
                </a:spcAft>
              </a:pPr>
              <a:t>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594463" cy="307777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nwaRLUG Chapter Meeting</a:t>
            </a:r>
          </a:p>
        </p:txBody>
      </p:sp>
      <p:graphicFrame>
        <p:nvGraphicFramePr>
          <p:cNvPr id="52230" name="Rectangle 3">
            <a:extLst>
              <a:ext uri="{FF2B5EF4-FFF2-40B4-BE49-F238E27FC236}">
                <a16:creationId xmlns:a16="http://schemas.microsoft.com/office/drawing/2014/main" id="{A962A23E-41A8-49E6-9C11-85324EC203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1407139"/>
              </p:ext>
            </p:extLst>
          </p:nvPr>
        </p:nvGraphicFramePr>
        <p:xfrm>
          <a:off x="1676400" y="149423"/>
          <a:ext cx="609600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8" name="Title 1">
            <a:extLst>
              <a:ext uri="{FF2B5EF4-FFF2-40B4-BE49-F238E27FC236}">
                <a16:creationId xmlns:a16="http://schemas.microsoft.com/office/drawing/2014/main" id="{7A7C9050-B1AE-1EE7-52AF-75A93C84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4000" b="1" u="sng" dirty="0">
                <a:latin typeface="+mn-lt"/>
              </a:rPr>
              <a:t>Article IV: Membership Eligibility:</a:t>
            </a:r>
            <a:endParaRPr lang="en-US" sz="4000" dirty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152399" y="1417638"/>
            <a:ext cx="4440421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Membership in any RLUG local chapter is open to anyone </a:t>
            </a:r>
            <a:r>
              <a:rPr lang="en-US" sz="1600" u="sng" dirty="0">
                <a:latin typeface="+mn-lt"/>
              </a:rPr>
              <a:t>with a current, valid, Retail Link ID</a:t>
            </a:r>
            <a:r>
              <a:rPr lang="en-US" sz="1600" dirty="0">
                <a:latin typeface="+mn-lt"/>
              </a:rPr>
              <a:t>.  </a:t>
            </a:r>
          </a:p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This membership is subject to the compliance of all rules and regulations of the Wal-Mart Stores, Inc. Supplier Agreement, </a:t>
            </a:r>
          </a:p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Retail Link Legal Agreement, and these by-laws.</a:t>
            </a:r>
          </a:p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Reasonable security measures must be taken at meetings to ensure that attendees are, in fact, eligible for attendance.</a:t>
            </a:r>
          </a:p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No Wal-Mart confidential information is to be shared with anyone other than authorized individuals.</a:t>
            </a:r>
          </a:p>
          <a:p>
            <a:pPr marL="342900" indent="-342900" eaLnBrk="0" hangingPunct="0">
              <a:lnSpc>
                <a:spcPct val="90000"/>
              </a:lnSpc>
              <a:spcAft>
                <a:spcPts val="600"/>
              </a:spcAft>
              <a:buChar char="•"/>
            </a:pPr>
            <a:r>
              <a:rPr lang="en-US" sz="1600" dirty="0">
                <a:latin typeface="+mn-lt"/>
              </a:rPr>
              <a:t>These measures can include checking identification, issuing member badges, etc.</a:t>
            </a:r>
            <a:r>
              <a:rPr lang="en-US" sz="1600" u="sng" dirty="0">
                <a:latin typeface="+mn-lt"/>
              </a:rPr>
              <a:t> as well as </a:t>
            </a:r>
            <a:r>
              <a:rPr lang="en-US" sz="1600" u="sng" dirty="0" err="1">
                <a:latin typeface="+mn-lt"/>
              </a:rPr>
              <a:t>adherance</a:t>
            </a:r>
            <a:r>
              <a:rPr lang="en-US" sz="1600" u="sng" dirty="0">
                <a:latin typeface="+mn-lt"/>
              </a:rPr>
              <a:t> to VICS Anti-Trust Guidelines.</a:t>
            </a:r>
            <a:endParaRPr lang="en-US" sz="1600" dirty="0">
              <a:latin typeface="+mn-lt"/>
            </a:endParaRPr>
          </a:p>
        </p:txBody>
      </p:sp>
      <p:sp>
        <p:nvSpPr>
          <p:cNvPr id="5325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685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3524A386-6A8F-E048-BA2A-3D6BF6C43F16}" type="slidenum">
              <a:rPr lang="en-US" kern="1200" baseline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pPr eaLnBrk="1" hangingPunct="1">
                <a:spcAft>
                  <a:spcPts val="600"/>
                </a:spcAft>
              </a:pPr>
              <a:t>3</a:t>
            </a:fld>
            <a:endParaRPr lang="en-US" kern="1200" baseline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594463" cy="307777"/>
          </a:xfrm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 baseline="0">
                <a:latin typeface="Arial" charset="0"/>
                <a:ea typeface="+mn-ea"/>
                <a:cs typeface="+mn-cs"/>
              </a:rPr>
              <a:t>nwaRLUG Chapter Meeting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F10A25-C02A-5D2C-4F8E-436C93D36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578" y="2057400"/>
            <a:ext cx="4440421" cy="2743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191000" cy="301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AFE4D3E-B365-964F-9EDD-97B0976AF7AD}" type="slidenum">
              <a:rPr lang="en-US">
                <a:solidFill>
                  <a:schemeClr val="bg1"/>
                </a:solidFill>
              </a:rPr>
              <a:pPr eaLnBrk="1" hangingPunct="1"/>
              <a:t>4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C6E626-F850-015D-4AD0-B3511E91AF47}"/>
              </a:ext>
            </a:extLst>
          </p:cNvPr>
          <p:cNvSpPr txBox="1"/>
          <p:nvPr/>
        </p:nvSpPr>
        <p:spPr>
          <a:xfrm>
            <a:off x="609600" y="1143000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702030302020204" pitchFamily="66" charset="0"/>
              </a:rPr>
              <a:t>As a courtesy to others, please silence your phone</a:t>
            </a:r>
          </a:p>
          <a:p>
            <a:pPr algn="ctr"/>
            <a:endParaRPr lang="en-US" sz="3200" b="1" dirty="0">
              <a:latin typeface="Comic Sans MS" panose="030F0702030302020204" pitchFamily="66" charset="0"/>
            </a:endParaRPr>
          </a:p>
          <a:p>
            <a:pPr algn="ctr"/>
            <a:r>
              <a:rPr lang="en-US" sz="3200" b="1" dirty="0">
                <a:latin typeface="Comic Sans MS" panose="030F0702030302020204" pitchFamily="66" charset="0"/>
              </a:rPr>
              <a:t>If you need to take a phone call, please step outside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4A4287-96A8-F06F-2FF8-381C58A02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4038600"/>
            <a:ext cx="3743227" cy="1904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04800" y="6400800"/>
            <a:ext cx="4191000" cy="301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VICS Antitrust Guidelines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Don’t discuss Price or anything that directly or indirectly affects prices.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Don’t discuss what your company plans to do in geographic or product markets or describe in detail your relationship with particular customers or vendors.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No Bashing!</a:t>
            </a:r>
          </a:p>
        </p:txBody>
      </p:sp>
      <p:sp>
        <p:nvSpPr>
          <p:cNvPr id="5530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201E648-8EC6-CA41-A3ED-146FE7B8E6A7}" type="slidenum">
              <a:rPr lang="en-US">
                <a:solidFill>
                  <a:schemeClr val="bg1"/>
                </a:solidFill>
              </a:rPr>
              <a:pPr eaLnBrk="1" hangingPunct="1"/>
              <a:t>5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810252-C82B-4625-A116-556BACEBD5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F9-3F81-EE40-81DC-485BA40180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1682CD-5313-4EDD-8326-1F616DE650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90A838-2310-E588-DC1F-6E372055D055}"/>
              </a:ext>
            </a:extLst>
          </p:cNvPr>
          <p:cNvSpPr txBox="1"/>
          <p:nvPr/>
        </p:nvSpPr>
        <p:spPr>
          <a:xfrm>
            <a:off x="1905000" y="304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Retail Link Announcements – add as many slides as needed</a:t>
            </a:r>
          </a:p>
        </p:txBody>
      </p:sp>
    </p:spTree>
    <p:extLst>
      <p:ext uri="{BB962C8B-B14F-4D97-AF65-F5344CB8AC3E}">
        <p14:creationId xmlns:p14="http://schemas.microsoft.com/office/powerpoint/2010/main" val="232540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C541E4-1CD0-4176-83B2-2706264072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F9-3F81-EE40-81DC-485BA40180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BB1BA-DC8F-4467-9436-339CBB9AC1A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FDE1E6-350C-6D1D-4F78-A3DFBAFD3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66800"/>
            <a:ext cx="8915400" cy="42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F9-3F81-EE40-81DC-485BA40180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F42555-E162-4919-8F34-677DB5197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623" y="609600"/>
            <a:ext cx="5452977" cy="356560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2CAF2E8E-48CC-4BE8-A76E-51C8984F6309}"/>
              </a:ext>
            </a:extLst>
          </p:cNvPr>
          <p:cNvGrpSpPr/>
          <p:nvPr/>
        </p:nvGrpSpPr>
        <p:grpSpPr>
          <a:xfrm>
            <a:off x="0" y="1158092"/>
            <a:ext cx="3619500" cy="5110987"/>
            <a:chOff x="0" y="1158092"/>
            <a:chExt cx="3619500" cy="511098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2F83154-91A5-2815-07CB-E3DA2A9B1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58092"/>
              <a:ext cx="3619500" cy="33528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DF3EE85-00DF-34CD-9F0B-5824164E9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663" y="4306929"/>
              <a:ext cx="3457575" cy="1962150"/>
            </a:xfrm>
            <a:prstGeom prst="rect">
              <a:avLst/>
            </a:prstGeom>
          </p:spPr>
        </p:pic>
      </p:grpSp>
      <p:sp>
        <p:nvSpPr>
          <p:cNvPr id="6" name="Rounded Rectangle 5"/>
          <p:cNvSpPr/>
          <p:nvPr/>
        </p:nvSpPr>
        <p:spPr bwMode="auto">
          <a:xfrm>
            <a:off x="0" y="1905000"/>
            <a:ext cx="1981200" cy="228600"/>
          </a:xfrm>
          <a:prstGeom prst="roundRect">
            <a:avLst/>
          </a:prstGeom>
          <a:solidFill>
            <a:schemeClr val="lt1">
              <a:alpha val="1000"/>
            </a:schemeClr>
          </a:solidFill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8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65A634E-D6AA-3D04-7C8B-FB107841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0" y="0"/>
            <a:ext cx="9052089" cy="1143000"/>
          </a:xfrm>
        </p:spPr>
        <p:txBody>
          <a:bodyPr/>
          <a:lstStyle/>
          <a:p>
            <a:r>
              <a:rPr lang="en-US" dirty="0"/>
              <a:t>nwaRLUG Sub Group Calendar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36DED9-EF23-2ABD-D0E4-58045A30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with current sub group calendar – get from Eileen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F9-3F81-EE40-81DC-485BA40180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nwaRLUG Chapter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gallery dir="l"/>
      </p:transition>
    </mc:Choice>
    <mc:Fallback xmlns="">
      <p:transition spd="slow" advTm="15000">
        <p:fade/>
      </p:transition>
    </mc:Fallback>
  </mc:AlternateContent>
</p:sld>
</file>

<file path=ppt/theme/theme1.xml><?xml version="1.0" encoding="utf-8"?>
<a:theme xmlns:a="http://schemas.openxmlformats.org/drawingml/2006/main" name="nwaRLUG Presentation Template">
  <a:themeElements>
    <a:clrScheme name="nwaRLUG Presentation Template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8ED9"/>
      </a:accent1>
      <a:accent2>
        <a:srgbClr val="FDBB30"/>
      </a:accent2>
      <a:accent3>
        <a:srgbClr val="FFFFFF"/>
      </a:accent3>
      <a:accent4>
        <a:srgbClr val="000000"/>
      </a:accent4>
      <a:accent5>
        <a:srgbClr val="ADC6E9"/>
      </a:accent5>
      <a:accent6>
        <a:srgbClr val="E5A92A"/>
      </a:accent6>
      <a:hlink>
        <a:srgbClr val="CC3300"/>
      </a:hlink>
      <a:folHlink>
        <a:srgbClr val="99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waRLUG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8ED9"/>
        </a:accent1>
        <a:accent2>
          <a:srgbClr val="FDBB30"/>
        </a:accent2>
        <a:accent3>
          <a:srgbClr val="FFFFFF"/>
        </a:accent3>
        <a:accent4>
          <a:srgbClr val="000000"/>
        </a:accent4>
        <a:accent5>
          <a:srgbClr val="ADC6E9"/>
        </a:accent5>
        <a:accent6>
          <a:srgbClr val="E5A92A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Master">
  <a:themeElements>
    <a:clrScheme name="Blank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rchandise Finance and Strategy Template 2007">
  <a:themeElements>
    <a:clrScheme name="Walmart Brand Colors">
      <a:dk1>
        <a:srgbClr val="003896"/>
      </a:dk1>
      <a:lt1>
        <a:srgbClr val="FFFFFF"/>
      </a:lt1>
      <a:dk2>
        <a:srgbClr val="F47B20"/>
      </a:dk2>
      <a:lt2>
        <a:srgbClr val="FDBB30"/>
      </a:lt2>
      <a:accent1>
        <a:srgbClr val="1A75CF"/>
      </a:accent1>
      <a:accent2>
        <a:srgbClr val="003896"/>
      </a:accent2>
      <a:accent3>
        <a:srgbClr val="6CABE7"/>
      </a:accent3>
      <a:accent4>
        <a:srgbClr val="337321"/>
      </a:accent4>
      <a:accent5>
        <a:srgbClr val="61BF1A"/>
      </a:accent5>
      <a:accent6>
        <a:srgbClr val="000000"/>
      </a:accent6>
      <a:hlink>
        <a:srgbClr val="6CADDF"/>
      </a:hlink>
      <a:folHlink>
        <a:srgbClr val="FDBB30"/>
      </a:folHlink>
    </a:clrScheme>
    <a:fontScheme name="MFS Entertainme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S Entertainme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erchandise Finance and Strategy Template 2007">
  <a:themeElements>
    <a:clrScheme name="Walmart Brand Colors">
      <a:dk1>
        <a:srgbClr val="003896"/>
      </a:dk1>
      <a:lt1>
        <a:srgbClr val="FFFFFF"/>
      </a:lt1>
      <a:dk2>
        <a:srgbClr val="F47B20"/>
      </a:dk2>
      <a:lt2>
        <a:srgbClr val="FDBB30"/>
      </a:lt2>
      <a:accent1>
        <a:srgbClr val="1A75CF"/>
      </a:accent1>
      <a:accent2>
        <a:srgbClr val="003896"/>
      </a:accent2>
      <a:accent3>
        <a:srgbClr val="6CABE7"/>
      </a:accent3>
      <a:accent4>
        <a:srgbClr val="337321"/>
      </a:accent4>
      <a:accent5>
        <a:srgbClr val="61BF1A"/>
      </a:accent5>
      <a:accent6>
        <a:srgbClr val="000000"/>
      </a:accent6>
      <a:hlink>
        <a:srgbClr val="6CADDF"/>
      </a:hlink>
      <a:folHlink>
        <a:srgbClr val="FDBB30"/>
      </a:folHlink>
    </a:clrScheme>
    <a:fontScheme name="MFS Entertainme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S Entertainme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S Entertainme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S Entertainme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nwaRLUG Presentation Template</Template>
  <TotalTime>28464</TotalTime>
  <Words>434</Words>
  <Application>Microsoft Office PowerPoint</Application>
  <PresentationFormat>On-screen Show (4:3)</PresentationFormat>
  <Paragraphs>73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Comic Sans MS</vt:lpstr>
      <vt:lpstr>Courier New</vt:lpstr>
      <vt:lpstr>Symbol</vt:lpstr>
      <vt:lpstr>Times</vt:lpstr>
      <vt:lpstr>nwaRLUG Presentation Template</vt:lpstr>
      <vt:lpstr>Blank Master</vt:lpstr>
      <vt:lpstr>Merchandise Finance and Strategy Template 2007</vt:lpstr>
      <vt:lpstr>1_Merchandise Finance and Strategy Template 2007</vt:lpstr>
      <vt:lpstr>Meeting Title Presenter Name, Title, Company   </vt:lpstr>
      <vt:lpstr>PowerPoint Presentation</vt:lpstr>
      <vt:lpstr>Article IV: Membership Eligibility:</vt:lpstr>
      <vt:lpstr>PowerPoint Presentation</vt:lpstr>
      <vt:lpstr>VICS Antitrust Guidelines</vt:lpstr>
      <vt:lpstr>PowerPoint Presentation</vt:lpstr>
      <vt:lpstr>PowerPoint Presentation</vt:lpstr>
      <vt:lpstr>PowerPoint Presentation</vt:lpstr>
      <vt:lpstr>nwaRLUG Sub Group Calendar</vt:lpstr>
      <vt:lpstr>Upcoming Events</vt:lpstr>
      <vt:lpstr>PowerPoint Presentation</vt:lpstr>
      <vt:lpstr>Text Your Questions – 479-366-3266</vt:lpstr>
    </vt:vector>
  </TitlesOfParts>
  <Company>nwaRLUG.org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nwaRLUG Rolling Announcements</dc:title>
  <dc:subject>nwaRLUG Presentation</dc:subject>
  <dc:creator>Dan Batson</dc:creator>
  <cp:keywords>nwaRLUG, RLUG, RLUG Presentation</cp:keywords>
  <cp:lastModifiedBy>Aubrie Camardese</cp:lastModifiedBy>
  <cp:revision>612</cp:revision>
  <cp:lastPrinted>2014-11-20T18:38:10Z</cp:lastPrinted>
  <dcterms:created xsi:type="dcterms:W3CDTF">2009-01-14T00:04:01Z</dcterms:created>
  <dcterms:modified xsi:type="dcterms:W3CDTF">2024-02-12T22:59:49Z</dcterms:modified>
  <cp:category>nwaRLUG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ashCode">
    <vt:lpwstr>12001237</vt:lpwstr>
  </property>
</Properties>
</file>